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17"/>
  </p:notesMasterIdLst>
  <p:handoutMasterIdLst>
    <p:handoutMasterId r:id="rId18"/>
  </p:handoutMasterIdLst>
  <p:sldIdLst>
    <p:sldId id="262" r:id="rId5"/>
    <p:sldId id="307" r:id="rId6"/>
    <p:sldId id="551" r:id="rId7"/>
    <p:sldId id="559" r:id="rId8"/>
    <p:sldId id="565" r:id="rId9"/>
    <p:sldId id="566" r:id="rId10"/>
    <p:sldId id="567" r:id="rId11"/>
    <p:sldId id="568" r:id="rId12"/>
    <p:sldId id="569" r:id="rId13"/>
    <p:sldId id="570" r:id="rId14"/>
    <p:sldId id="571" r:id="rId15"/>
    <p:sldId id="5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A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7" autoAdjust="0"/>
    <p:restoredTop sz="94704" autoAdjust="0"/>
  </p:normalViewPr>
  <p:slideViewPr>
    <p:cSldViewPr snapToGrid="0">
      <p:cViewPr varScale="1">
        <p:scale>
          <a:sx n="62" d="100"/>
          <a:sy n="62" d="100"/>
        </p:scale>
        <p:origin x="102" y="408"/>
      </p:cViewPr>
      <p:guideLst/>
    </p:cSldViewPr>
  </p:slideViewPr>
  <p:notesTextViewPr>
    <p:cViewPr>
      <p:scale>
        <a:sx n="1" d="1"/>
        <a:sy n="1" d="1"/>
      </p:scale>
      <p:origin x="0" y="0"/>
    </p:cViewPr>
  </p:notesTextViewPr>
  <p:notesViewPr>
    <p:cSldViewPr snapToGrid="0" showGuides="1">
      <p:cViewPr varScale="1">
        <p:scale>
          <a:sx n="79" d="100"/>
          <a:sy n="79" d="100"/>
        </p:scale>
        <p:origin x="23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DC2751-278C-4682-9C3F-0FF7B4FCFAE7}" type="datetimeFigureOut">
              <a:rPr lang="en-US" smtClean="0"/>
              <a:t>9/4/2020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286890-466E-41CD-A28A-B1EBDF22CA33}" type="slidenum">
              <a:rPr lang="en-US" smtClean="0"/>
              <a:t>‹#›</a:t>
            </a:fld>
            <a:endParaRPr lang="en-US" dirty="0"/>
          </a:p>
        </p:txBody>
      </p:sp>
    </p:spTree>
    <p:extLst>
      <p:ext uri="{BB962C8B-B14F-4D97-AF65-F5344CB8AC3E}">
        <p14:creationId xmlns:p14="http://schemas.microsoft.com/office/powerpoint/2010/main" val="1586294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F0845-D09E-4AF9-9623-EA7EA0297EF3}" type="datetimeFigureOut">
              <a:rPr lang="en-US" smtClean="0"/>
              <a:t>9/4/2020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7CD11A-EED3-40CE-98A3-28FEE84867B3}" type="slidenum">
              <a:rPr lang="en-US" smtClean="0"/>
              <a:t>‹#›</a:t>
            </a:fld>
            <a:endParaRPr lang="en-US" dirty="0"/>
          </a:p>
        </p:txBody>
      </p:sp>
    </p:spTree>
    <p:extLst>
      <p:ext uri="{BB962C8B-B14F-4D97-AF65-F5344CB8AC3E}">
        <p14:creationId xmlns:p14="http://schemas.microsoft.com/office/powerpoint/2010/main" val="199576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2</a:t>
            </a:fld>
            <a:endParaRPr lang="en-US" dirty="0"/>
          </a:p>
        </p:txBody>
      </p:sp>
    </p:spTree>
    <p:extLst>
      <p:ext uri="{BB962C8B-B14F-4D97-AF65-F5344CB8AC3E}">
        <p14:creationId xmlns:p14="http://schemas.microsoft.com/office/powerpoint/2010/main" val="2299866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11</a:t>
            </a:fld>
            <a:endParaRPr lang="en-US" dirty="0"/>
          </a:p>
        </p:txBody>
      </p:sp>
    </p:spTree>
    <p:extLst>
      <p:ext uri="{BB962C8B-B14F-4D97-AF65-F5344CB8AC3E}">
        <p14:creationId xmlns:p14="http://schemas.microsoft.com/office/powerpoint/2010/main" val="413638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3</a:t>
            </a:fld>
            <a:endParaRPr lang="en-US" dirty="0"/>
          </a:p>
        </p:txBody>
      </p:sp>
    </p:spTree>
    <p:extLst>
      <p:ext uri="{BB962C8B-B14F-4D97-AF65-F5344CB8AC3E}">
        <p14:creationId xmlns:p14="http://schemas.microsoft.com/office/powerpoint/2010/main" val="1525054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4</a:t>
            </a:fld>
            <a:endParaRPr lang="en-US" dirty="0"/>
          </a:p>
        </p:txBody>
      </p:sp>
    </p:spTree>
    <p:extLst>
      <p:ext uri="{BB962C8B-B14F-4D97-AF65-F5344CB8AC3E}">
        <p14:creationId xmlns:p14="http://schemas.microsoft.com/office/powerpoint/2010/main" val="184211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5</a:t>
            </a:fld>
            <a:endParaRPr lang="en-US" dirty="0"/>
          </a:p>
        </p:txBody>
      </p:sp>
    </p:spTree>
    <p:extLst>
      <p:ext uri="{BB962C8B-B14F-4D97-AF65-F5344CB8AC3E}">
        <p14:creationId xmlns:p14="http://schemas.microsoft.com/office/powerpoint/2010/main" val="1574955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6</a:t>
            </a:fld>
            <a:endParaRPr lang="en-US" dirty="0"/>
          </a:p>
        </p:txBody>
      </p:sp>
    </p:spTree>
    <p:extLst>
      <p:ext uri="{BB962C8B-B14F-4D97-AF65-F5344CB8AC3E}">
        <p14:creationId xmlns:p14="http://schemas.microsoft.com/office/powerpoint/2010/main" val="120495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7</a:t>
            </a:fld>
            <a:endParaRPr lang="en-US" dirty="0"/>
          </a:p>
        </p:txBody>
      </p:sp>
    </p:spTree>
    <p:extLst>
      <p:ext uri="{BB962C8B-B14F-4D97-AF65-F5344CB8AC3E}">
        <p14:creationId xmlns:p14="http://schemas.microsoft.com/office/powerpoint/2010/main" val="3186520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8</a:t>
            </a:fld>
            <a:endParaRPr lang="en-US" dirty="0"/>
          </a:p>
        </p:txBody>
      </p:sp>
    </p:spTree>
    <p:extLst>
      <p:ext uri="{BB962C8B-B14F-4D97-AF65-F5344CB8AC3E}">
        <p14:creationId xmlns:p14="http://schemas.microsoft.com/office/powerpoint/2010/main" val="2154953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9</a:t>
            </a:fld>
            <a:endParaRPr lang="en-US" dirty="0"/>
          </a:p>
        </p:txBody>
      </p:sp>
    </p:spTree>
    <p:extLst>
      <p:ext uri="{BB962C8B-B14F-4D97-AF65-F5344CB8AC3E}">
        <p14:creationId xmlns:p14="http://schemas.microsoft.com/office/powerpoint/2010/main" val="112860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7CD11A-EED3-40CE-98A3-28FEE84867B3}" type="slidenum">
              <a:rPr lang="en-US" smtClean="0"/>
              <a:t>10</a:t>
            </a:fld>
            <a:endParaRPr lang="en-US" dirty="0"/>
          </a:p>
        </p:txBody>
      </p:sp>
    </p:spTree>
    <p:extLst>
      <p:ext uri="{BB962C8B-B14F-4D97-AF65-F5344CB8AC3E}">
        <p14:creationId xmlns:p14="http://schemas.microsoft.com/office/powerpoint/2010/main" val="1441089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09693A-2307-4FDC-9539-08DC9083DDED}" type="datetime1">
              <a:rPr lang="en-US" smtClean="0"/>
              <a:t>9/4/2020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254991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9/4/2020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582639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9/4/2020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87045723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9/4/2020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5497990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CABDA2-EB00-4A4D-86B7-63E286A484E5}" type="datetime1">
              <a:rPr lang="en-US" smtClean="0"/>
              <a:t>9/4/2020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97303907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9/4/2020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403157985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0CABDA2-EB00-4A4D-86B7-63E286A484E5}" type="datetime1">
              <a:rPr lang="en-US" smtClean="0"/>
              <a:t>9/4/2020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249526160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011EA7-B10E-4739-92FE-8993461CC0B7}" type="datetime1">
              <a:rPr lang="en-US" smtClean="0"/>
              <a:t>9/4/2020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489290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5DC13F-2D2A-49BA-966D-6530A12E7C15}" type="datetime1">
              <a:rPr lang="en-US" smtClean="0"/>
              <a:t>9/4/2020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8555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20E1C1-C26F-4479-A8BD-144B4C139DA5}" type="datetime1">
              <a:rPr lang="en-US" smtClean="0"/>
              <a:t>9/4/2020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917068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19E61-C2D6-49AB-83F2-8FC9FEFBDAFD}" type="datetime1">
              <a:rPr lang="en-US" smtClean="0"/>
              <a:t>9/4/2020</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13366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7BE74F-367A-4D3C-8AA7-FA60CCA05EAE}" type="datetime1">
              <a:rPr lang="en-US" smtClean="0"/>
              <a:t>9/4/2020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2116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9E3F9C-6465-4987-8E4E-615CFD4753AA}" type="datetime1">
              <a:rPr lang="en-US" smtClean="0"/>
              <a:t>9/4/2020</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193411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49EFD6-3C20-43C6-9E75-1A9D48D9576F}" type="datetime1">
              <a:rPr lang="en-US" smtClean="0"/>
              <a:t>9/4/2020</a:t>
            </a:fld>
            <a:endParaRPr lang="en-US" dirty="0"/>
          </a:p>
        </p:txBody>
      </p:sp>
      <p:sp>
        <p:nvSpPr>
          <p:cNvPr id="4" name="Footer Placeholder 3"/>
          <p:cNvSpPr>
            <a:spLocks noGrp="1"/>
          </p:cNvSpPr>
          <p:nvPr>
            <p:ph type="ftr" sz="quarter" idx="11"/>
          </p:nvPr>
        </p:nvSpPr>
        <p:spPr/>
        <p:txBody>
          <a:bodyPr/>
          <a:lstStyle/>
          <a:p>
            <a:r>
              <a:rPr lang="en-US"/>
              <a:t>Add a footer</a:t>
            </a:r>
            <a:endParaRPr lang="en-US" dirty="0"/>
          </a:p>
        </p:txBody>
      </p:sp>
      <p:sp>
        <p:nvSpPr>
          <p:cNvPr id="5" name="Slide Number Placeholder 4"/>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19487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493D5A-A484-46EE-9DC8-9A16BFF8327E}" type="datetime1">
              <a:rPr lang="en-US" smtClean="0"/>
              <a:t>9/4/2020</a:t>
            </a:fld>
            <a:endParaRPr lang="en-US" dirty="0"/>
          </a:p>
        </p:txBody>
      </p:sp>
      <p:sp>
        <p:nvSpPr>
          <p:cNvPr id="3" name="Footer Placeholder 2"/>
          <p:cNvSpPr>
            <a:spLocks noGrp="1"/>
          </p:cNvSpPr>
          <p:nvPr>
            <p:ph type="ftr" sz="quarter" idx="11"/>
          </p:nvPr>
        </p:nvSpPr>
        <p:spPr/>
        <p:txBody>
          <a:bodyPr/>
          <a:lstStyle/>
          <a:p>
            <a:r>
              <a:rPr lang="en-US"/>
              <a:t>Add a footer</a:t>
            </a:r>
            <a:endParaRPr lang="en-US" dirty="0"/>
          </a:p>
        </p:txBody>
      </p:sp>
      <p:sp>
        <p:nvSpPr>
          <p:cNvPr id="4" name="Slide Number Placeholder 3"/>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893999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287BC8-78D1-4FEB-9D4F-E22E45CC04F7}" type="datetime1">
              <a:rPr lang="en-US" smtClean="0"/>
              <a:t>9/4/2020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059584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568210-870C-4A62-9D1B-4B25162550AB}" type="datetime1">
              <a:rPr lang="en-US" smtClean="0"/>
              <a:t>9/4/2020</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E5B29C50-D6F1-4DB6-9B68-F4CD3996E9CF}" type="slidenum">
              <a:rPr lang="en-US" smtClean="0"/>
              <a:t>‹#›</a:t>
            </a:fld>
            <a:endParaRPr lang="en-US" dirty="0"/>
          </a:p>
        </p:txBody>
      </p:sp>
    </p:spTree>
    <p:extLst>
      <p:ext uri="{BB962C8B-B14F-4D97-AF65-F5344CB8AC3E}">
        <p14:creationId xmlns:p14="http://schemas.microsoft.com/office/powerpoint/2010/main" val="2798684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0CABDA2-EB00-4A4D-86B7-63E286A484E5}" type="datetime1">
              <a:rPr lang="en-US" smtClean="0"/>
              <a:t>9/4/2020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5B29C50-D6F1-4DB6-9B68-F4CD3996E9CF}" type="slidenum">
              <a:rPr lang="en-US" smtClean="0"/>
              <a:pPr/>
              <a:t>‹#›</a:t>
            </a:fld>
            <a:endParaRPr lang="en-US" dirty="0"/>
          </a:p>
        </p:txBody>
      </p:sp>
    </p:spTree>
    <p:extLst>
      <p:ext uri="{BB962C8B-B14F-4D97-AF65-F5344CB8AC3E}">
        <p14:creationId xmlns:p14="http://schemas.microsoft.com/office/powerpoint/2010/main" val="1479894377"/>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Right Doctrine – Right Living - Introduction</a:t>
            </a:r>
          </a:p>
          <a:p>
            <a:pPr algn="ctr"/>
            <a:r>
              <a:rPr lang="en-US" sz="2800" i="1" dirty="0">
                <a:latin typeface="Avenir Next LT Pro" panose="020B0504020202020204" pitchFamily="34" charset="0"/>
              </a:rPr>
              <a:t>Titus 1:1-4 (Part 2)</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September 6, 2020 - PM</a:t>
            </a:r>
          </a:p>
        </p:txBody>
      </p:sp>
    </p:spTree>
    <p:extLst>
      <p:ext uri="{BB962C8B-B14F-4D97-AF65-F5344CB8AC3E}">
        <p14:creationId xmlns:p14="http://schemas.microsoft.com/office/powerpoint/2010/main" val="115858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dirty="0">
                <a:latin typeface="Avenir Next LT Pro" panose="020B0504020202020204" pitchFamily="34" charset="0"/>
              </a:rPr>
              <a:t>1 Corinthians 9:16-17</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2308324"/>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16 For if I preach the gospel, I have nothing to boast of, for I am under compulsion; for woe is me if I do not preach the gospel. 17 For if I do this voluntarily, I have a reward; but if against my will, I have a stewardship entrusted to me. </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8420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1077218"/>
          </a:xfrm>
          <a:prstGeom prst="rect">
            <a:avLst/>
          </a:prstGeom>
          <a:noFill/>
          <a:ln>
            <a:noFill/>
          </a:ln>
        </p:spPr>
        <p:txBody>
          <a:bodyPr wrap="square" rtlCol="0">
            <a:spAutoFit/>
          </a:bodyPr>
          <a:lstStyle/>
          <a:p>
            <a:pPr marL="571500" lvl="0" indent="-571500" algn="just">
              <a:buAutoNum type="romanUcPeriod"/>
            </a:pPr>
            <a:r>
              <a:rPr lang="en-US" sz="3200" b="1" dirty="0">
                <a:latin typeface="Avenir Next LT Pro" panose="020B0504020202020204" pitchFamily="34" charset="0"/>
              </a:rPr>
              <a:t>Living godly in the present age requires being saved by the grace of God.</a:t>
            </a:r>
          </a:p>
        </p:txBody>
      </p:sp>
      <p:sp>
        <p:nvSpPr>
          <p:cNvPr id="5" name="TextBox 4">
            <a:extLst>
              <a:ext uri="{FF2B5EF4-FFF2-40B4-BE49-F238E27FC236}">
                <a16:creationId xmlns:a16="http://schemas.microsoft.com/office/drawing/2014/main" id="{D7D5A48A-42BF-4610-AB65-8261FBB59120}"/>
              </a:ext>
            </a:extLst>
          </p:cNvPr>
          <p:cNvSpPr txBox="1"/>
          <p:nvPr/>
        </p:nvSpPr>
        <p:spPr>
          <a:xfrm>
            <a:off x="263438" y="2388900"/>
            <a:ext cx="11661731" cy="1569660"/>
          </a:xfrm>
          <a:prstGeom prst="rect">
            <a:avLst/>
          </a:prstGeom>
          <a:noFill/>
          <a:ln>
            <a:noFill/>
          </a:ln>
        </p:spPr>
        <p:txBody>
          <a:bodyPr wrap="square" rtlCol="0">
            <a:spAutoFit/>
          </a:bodyPr>
          <a:lstStyle/>
          <a:p>
            <a:pPr marL="514350" lvl="0" indent="-514350" algn="just">
              <a:buAutoNum type="alphaUcPeriod"/>
            </a:pPr>
            <a:r>
              <a:rPr lang="en-US" sz="3200" dirty="0">
                <a:latin typeface="Avenir Next LT Pro" panose="020B0504020202020204" pitchFamily="34" charset="0"/>
              </a:rPr>
              <a:t>Salvation is from the Lord; not from men (1-2)</a:t>
            </a:r>
          </a:p>
          <a:p>
            <a:pPr marL="514350" lvl="0" indent="-514350" algn="just">
              <a:buAutoNum type="alphaUcPeriod"/>
            </a:pPr>
            <a:r>
              <a:rPr lang="en-US" sz="3200" dirty="0">
                <a:latin typeface="Avenir Next LT Pro" panose="020B0504020202020204" pitchFamily="34" charset="0"/>
              </a:rPr>
              <a:t>Salvation is “heard” through the proclamation of the gospel</a:t>
            </a:r>
          </a:p>
          <a:p>
            <a:pPr marL="514350" lvl="0" indent="-514350" algn="just">
              <a:buAutoNum type="alphaUcPeriod"/>
            </a:pPr>
            <a:r>
              <a:rPr lang="en-US" sz="3200" dirty="0">
                <a:latin typeface="Avenir Next LT Pro" panose="020B0504020202020204" pitchFamily="34" charset="0"/>
              </a:rPr>
              <a:t>Salvation by grace results in peace with God (4)</a:t>
            </a:r>
          </a:p>
        </p:txBody>
      </p:sp>
      <p:sp>
        <p:nvSpPr>
          <p:cNvPr id="6" name="TextBox 5">
            <a:extLst>
              <a:ext uri="{FF2B5EF4-FFF2-40B4-BE49-F238E27FC236}">
                <a16:creationId xmlns:a16="http://schemas.microsoft.com/office/drawing/2014/main" id="{120D6C8D-EE9D-459D-82B6-2980EFBED615}"/>
              </a:ext>
            </a:extLst>
          </p:cNvPr>
          <p:cNvSpPr txBox="1"/>
          <p:nvPr/>
        </p:nvSpPr>
        <p:spPr>
          <a:xfrm>
            <a:off x="260857" y="5005533"/>
            <a:ext cx="11661731" cy="1754326"/>
          </a:xfrm>
          <a:prstGeom prst="rect">
            <a:avLst/>
          </a:prstGeom>
          <a:noFill/>
          <a:ln>
            <a:noFill/>
          </a:ln>
        </p:spPr>
        <p:txBody>
          <a:bodyPr wrap="square" rtlCol="0">
            <a:spAutoFit/>
          </a:bodyPr>
          <a:lstStyle/>
          <a:p>
            <a:pPr lvl="0" algn="ctr"/>
            <a:r>
              <a:rPr lang="en-US" sz="3600" i="1" dirty="0">
                <a:latin typeface="Calibri" panose="020F0502020204030204" pitchFamily="34" charset="0"/>
                <a:cs typeface="Calibri" panose="020F0502020204030204" pitchFamily="34" charset="0"/>
              </a:rPr>
              <a:t>“Therefore, having been justified by faith, </a:t>
            </a:r>
          </a:p>
          <a:p>
            <a:pPr lvl="0" algn="ctr"/>
            <a:r>
              <a:rPr lang="en-US" sz="3600" i="1" dirty="0">
                <a:latin typeface="Calibri" panose="020F0502020204030204" pitchFamily="34" charset="0"/>
                <a:cs typeface="Calibri" panose="020F0502020204030204" pitchFamily="34" charset="0"/>
              </a:rPr>
              <a:t>we have peace with God through our Lord Jesus Christ.”</a:t>
            </a:r>
          </a:p>
          <a:p>
            <a:pPr lvl="0" algn="ctr"/>
            <a:r>
              <a:rPr lang="en-US" sz="3600" i="1" dirty="0">
                <a:latin typeface="Calibri" panose="020F0502020204030204" pitchFamily="34" charset="0"/>
                <a:cs typeface="Calibri" panose="020F0502020204030204" pitchFamily="34" charset="0"/>
              </a:rPr>
              <a:t>Romans 5:1</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43312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3000"/>
                                        <p:tgtEl>
                                          <p:spTgt spid="5">
                                            <p:txEl>
                                              <p:pRg st="2" end="2"/>
                                            </p:txEl>
                                          </p:spTgt>
                                        </p:tgtEl>
                                      </p:cBhvr>
                                    </p:animEffect>
                                  </p:childTnLst>
                                </p:cTn>
                              </p:par>
                            </p:childTnLst>
                          </p:cTn>
                        </p:par>
                        <p:par>
                          <p:cTn id="8" fill="hold">
                            <p:stCondLst>
                              <p:cond delay="3000"/>
                            </p:stCondLst>
                            <p:childTnLst>
                              <p:par>
                                <p:cTn id="9" presetID="10" presetClass="entr" presetSubtype="0" fill="hold" grpId="0" nodeType="afterEffect">
                                  <p:stCondLst>
                                    <p:cond delay="2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DBC5A5-A655-4396-885E-7E23D933771C}"/>
              </a:ext>
            </a:extLst>
          </p:cNvPr>
          <p:cNvSpPr txBox="1"/>
          <p:nvPr/>
        </p:nvSpPr>
        <p:spPr>
          <a:xfrm>
            <a:off x="125260" y="5561557"/>
            <a:ext cx="11924778" cy="954107"/>
          </a:xfrm>
          <a:prstGeom prst="rect">
            <a:avLst/>
          </a:prstGeom>
          <a:noFill/>
          <a:ln>
            <a:solidFill>
              <a:schemeClr val="tx2"/>
            </a:solidFill>
          </a:ln>
        </p:spPr>
        <p:txBody>
          <a:bodyPr wrap="square" rtlCol="0">
            <a:spAutoFit/>
          </a:bodyPr>
          <a:lstStyle/>
          <a:p>
            <a:pPr algn="ctr"/>
            <a:r>
              <a:rPr lang="en-US" sz="2800" dirty="0">
                <a:latin typeface="Avenir Next LT Pro" panose="020B0504020202020204" pitchFamily="34" charset="0"/>
              </a:rPr>
              <a:t>Right Doctrine – Right Living - Introduction</a:t>
            </a:r>
          </a:p>
          <a:p>
            <a:pPr algn="ctr"/>
            <a:r>
              <a:rPr lang="en-US" sz="2800" i="1" dirty="0">
                <a:latin typeface="Avenir Next LT Pro" panose="020B0504020202020204" pitchFamily="34" charset="0"/>
              </a:rPr>
              <a:t>Titus 1:1-4 (Part 2)</a:t>
            </a:r>
          </a:p>
        </p:txBody>
      </p:sp>
      <p:pic>
        <p:nvPicPr>
          <p:cNvPr id="5" name="Picture 4" descr="A close up of a sign&#10;&#10;Description automatically generated">
            <a:extLst>
              <a:ext uri="{FF2B5EF4-FFF2-40B4-BE49-F238E27FC236}">
                <a16:creationId xmlns:a16="http://schemas.microsoft.com/office/drawing/2014/main" id="{52AF7D9D-71FD-4C98-BF57-79CC3AE544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28935"/>
            <a:ext cx="12192000" cy="4394200"/>
          </a:xfrm>
          <a:prstGeom prst="rect">
            <a:avLst/>
          </a:prstGeom>
        </p:spPr>
      </p:pic>
      <p:sp>
        <p:nvSpPr>
          <p:cNvPr id="7" name="TextBox 6">
            <a:extLst>
              <a:ext uri="{FF2B5EF4-FFF2-40B4-BE49-F238E27FC236}">
                <a16:creationId xmlns:a16="http://schemas.microsoft.com/office/drawing/2014/main" id="{FEAFAAE1-9210-4085-A7EF-A8BF279E5D22}"/>
              </a:ext>
            </a:extLst>
          </p:cNvPr>
          <p:cNvSpPr txBox="1"/>
          <p:nvPr/>
        </p:nvSpPr>
        <p:spPr>
          <a:xfrm>
            <a:off x="404734" y="239843"/>
            <a:ext cx="3957404" cy="307777"/>
          </a:xfrm>
          <a:prstGeom prst="rect">
            <a:avLst/>
          </a:prstGeom>
          <a:noFill/>
        </p:spPr>
        <p:txBody>
          <a:bodyPr wrap="square" rtlCol="0">
            <a:spAutoFit/>
          </a:bodyPr>
          <a:lstStyle/>
          <a:p>
            <a:r>
              <a:rPr lang="en-US" sz="1400" dirty="0">
                <a:latin typeface="Avenir Next LT Pro" panose="020B0504020202020204" pitchFamily="34" charset="0"/>
              </a:rPr>
              <a:t>Sunday, September 6, 2020 - PM</a:t>
            </a:r>
          </a:p>
        </p:txBody>
      </p:sp>
    </p:spTree>
    <p:extLst>
      <p:ext uri="{BB962C8B-B14F-4D97-AF65-F5344CB8AC3E}">
        <p14:creationId xmlns:p14="http://schemas.microsoft.com/office/powerpoint/2010/main" val="3815057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Titus 1:1-4</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524315"/>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Avenir Next LT Pro" panose="020B0504020202020204" pitchFamily="34" charset="0"/>
                <a:ea typeface="Times New Roman" panose="02020603050405020304" pitchFamily="18" charset="0"/>
                <a:cs typeface="Calibri" panose="020F0502020204030204" pitchFamily="34" charset="0"/>
              </a:rPr>
              <a:t>1 Paul, a bond-servant of God and an apostle of Jesus Christ, for the faith of those chosen of God and the knowledge of the truth which is according to godliness, 2 in the hope of eternal life, which God, who cannot lie, promised long ages ago, 3 but at the proper time manifested, even His word, in the proclamation with which I was entrusted according to the commandment of God our Savior, 4 To Titus, my true child in a common faith: Grace and peace from God the Father and Christ Jesus our Savior. </a:t>
            </a:r>
            <a:endParaRPr lang="en-US" sz="3200" dirty="0">
              <a:effectLst/>
              <a:latin typeface="Avenir Next LT Pro" panose="020B05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3029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2062103"/>
          </a:xfrm>
          <a:prstGeom prst="rect">
            <a:avLst/>
          </a:prstGeom>
          <a:noFill/>
          <a:ln>
            <a:noFill/>
          </a:ln>
        </p:spPr>
        <p:txBody>
          <a:bodyPr wrap="square" rtlCol="0">
            <a:spAutoFit/>
          </a:bodyPr>
          <a:lstStyle/>
          <a:p>
            <a:pPr lvl="0" algn="just"/>
            <a:r>
              <a:rPr lang="en-US" sz="3200" dirty="0">
                <a:latin typeface="Avenir Next LT Pro" panose="020B0504020202020204" pitchFamily="34" charset="0"/>
              </a:rPr>
              <a:t>Living godly in the present age (Titus 2:12) requires being:</a:t>
            </a:r>
          </a:p>
          <a:p>
            <a:pPr marL="514350" lvl="0" indent="-514350" algn="just">
              <a:buFont typeface="+mj-lt"/>
              <a:buAutoNum type="arabicPeriod"/>
            </a:pPr>
            <a:r>
              <a:rPr lang="en-US" sz="3200" dirty="0">
                <a:latin typeface="Avenir Next LT Pro" panose="020B0504020202020204" pitchFamily="34" charset="0"/>
              </a:rPr>
              <a:t>Saved by the grace of God;</a:t>
            </a:r>
          </a:p>
          <a:p>
            <a:pPr marL="514350" lvl="0" indent="-514350" algn="just">
              <a:buFont typeface="+mj-lt"/>
              <a:buAutoNum type="arabicPeriod"/>
            </a:pPr>
            <a:r>
              <a:rPr lang="en-US" sz="3200" dirty="0">
                <a:latin typeface="Avenir Next LT Pro" panose="020B0504020202020204" pitchFamily="34" charset="0"/>
              </a:rPr>
              <a:t>Engaged in good deeds to the glory of God;</a:t>
            </a:r>
          </a:p>
          <a:p>
            <a:pPr marL="514350" lvl="0" indent="-514350" algn="just">
              <a:buFont typeface="+mj-lt"/>
              <a:buAutoNum type="arabicPeriod"/>
            </a:pPr>
            <a:r>
              <a:rPr lang="en-US" sz="3200" dirty="0">
                <a:latin typeface="Avenir Next LT Pro" panose="020B0504020202020204" pitchFamily="34" charset="0"/>
              </a:rPr>
              <a:t>Committed to the Church of God.</a:t>
            </a:r>
          </a:p>
        </p:txBody>
      </p:sp>
    </p:spTree>
    <p:extLst>
      <p:ext uri="{BB962C8B-B14F-4D97-AF65-F5344CB8AC3E}">
        <p14:creationId xmlns:p14="http://schemas.microsoft.com/office/powerpoint/2010/main" val="3504064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10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par>
                          <p:cTn id="12" fill="hold">
                            <p:stCondLst>
                              <p:cond delay="4500"/>
                            </p:stCondLst>
                            <p:childTnLst>
                              <p:par>
                                <p:cTn id="13" presetID="10" presetClass="entr" presetSubtype="0" fill="hold" grpId="0" nodeType="afterEffect">
                                  <p:stCondLst>
                                    <p:cond delay="1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750"/>
                                        <p:tgtEl>
                                          <p:spTgt spid="4">
                                            <p:txEl>
                                              <p:pRg st="2" end="2"/>
                                            </p:txEl>
                                          </p:spTgt>
                                        </p:tgtEl>
                                      </p:cBhvr>
                                    </p:animEffect>
                                  </p:childTnLst>
                                </p:cTn>
                              </p:par>
                            </p:childTnLst>
                          </p:cTn>
                        </p:par>
                        <p:par>
                          <p:cTn id="16" fill="hold">
                            <p:stCondLst>
                              <p:cond delay="7250"/>
                            </p:stCondLst>
                            <p:childTnLst>
                              <p:par>
                                <p:cTn id="17" presetID="10" presetClass="entr" presetSubtype="0" fill="hold" grpId="0" nodeType="afterEffect">
                                  <p:stCondLst>
                                    <p:cond delay="10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1077218"/>
          </a:xfrm>
          <a:prstGeom prst="rect">
            <a:avLst/>
          </a:prstGeom>
          <a:noFill/>
          <a:ln>
            <a:noFill/>
          </a:ln>
        </p:spPr>
        <p:txBody>
          <a:bodyPr wrap="square" rtlCol="0">
            <a:spAutoFit/>
          </a:bodyPr>
          <a:lstStyle/>
          <a:p>
            <a:pPr marL="571500" lvl="0" indent="-571500" algn="just">
              <a:buAutoNum type="romanUcPeriod"/>
            </a:pPr>
            <a:r>
              <a:rPr lang="en-US" sz="3200" b="1" dirty="0">
                <a:latin typeface="Avenir Next LT Pro" panose="020B0504020202020204" pitchFamily="34" charset="0"/>
              </a:rPr>
              <a:t>Living godly in the present age requires being saved by the grace of God.</a:t>
            </a:r>
          </a:p>
        </p:txBody>
      </p:sp>
      <p:sp>
        <p:nvSpPr>
          <p:cNvPr id="5" name="TextBox 4">
            <a:extLst>
              <a:ext uri="{FF2B5EF4-FFF2-40B4-BE49-F238E27FC236}">
                <a16:creationId xmlns:a16="http://schemas.microsoft.com/office/drawing/2014/main" id="{D7D5A48A-42BF-4610-AB65-8261FBB59120}"/>
              </a:ext>
            </a:extLst>
          </p:cNvPr>
          <p:cNvSpPr txBox="1"/>
          <p:nvPr/>
        </p:nvSpPr>
        <p:spPr>
          <a:xfrm>
            <a:off x="263438" y="2388900"/>
            <a:ext cx="11661731" cy="2062103"/>
          </a:xfrm>
          <a:prstGeom prst="rect">
            <a:avLst/>
          </a:prstGeom>
          <a:noFill/>
          <a:ln>
            <a:noFill/>
          </a:ln>
        </p:spPr>
        <p:txBody>
          <a:bodyPr wrap="square" rtlCol="0">
            <a:spAutoFit/>
          </a:bodyPr>
          <a:lstStyle/>
          <a:p>
            <a:pPr marL="514350" lvl="0" indent="-514350" algn="just">
              <a:buAutoNum type="alphaUcPeriod"/>
            </a:pPr>
            <a:r>
              <a:rPr lang="en-US" sz="3200" dirty="0">
                <a:latin typeface="Avenir Next LT Pro" panose="020B0504020202020204" pitchFamily="34" charset="0"/>
              </a:rPr>
              <a:t>Salvation is from the Lord; not from men (See Jonah 2:7-9; Psalm 3:8; Revelation 19:1)</a:t>
            </a:r>
          </a:p>
          <a:p>
            <a:pPr marL="971550" lvl="1" indent="-514350" algn="just">
              <a:buAutoNum type="arabicPeriod"/>
            </a:pPr>
            <a:r>
              <a:rPr lang="en-US" sz="3200" i="1" dirty="0">
                <a:latin typeface="Avenir Next LT Pro" panose="020B0504020202020204" pitchFamily="34" charset="0"/>
              </a:rPr>
              <a:t>It requires coming to “the knowledge of the truth” (1b)</a:t>
            </a:r>
          </a:p>
          <a:p>
            <a:pPr marL="971550" lvl="1" indent="-514350" algn="just">
              <a:buAutoNum type="arabicPeriod"/>
            </a:pPr>
            <a:r>
              <a:rPr lang="en-US" sz="3200" i="1" dirty="0">
                <a:latin typeface="Avenir Next LT Pro" panose="020B0504020202020204" pitchFamily="34" charset="0"/>
              </a:rPr>
              <a:t>It is “the hope of eternal life” (2a)</a:t>
            </a:r>
          </a:p>
        </p:txBody>
      </p:sp>
    </p:spTree>
    <p:extLst>
      <p:ext uri="{BB962C8B-B14F-4D97-AF65-F5344CB8AC3E}">
        <p14:creationId xmlns:p14="http://schemas.microsoft.com/office/powerpoint/2010/main" val="1577332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3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3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3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Ephesians 1:4, 11</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4524315"/>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Ephesians 1:4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just as He [God the Father] chose us in Him [Jesus Christ] </a:t>
            </a:r>
            <a:r>
              <a:rPr lang="en-US" sz="3200" i="1" u="sng" dirty="0">
                <a:effectLst/>
                <a:latin typeface="Calibri" panose="020F0502020204030204" pitchFamily="34" charset="0"/>
                <a:ea typeface="Calibri" panose="020F0502020204030204" pitchFamily="34" charset="0"/>
                <a:cs typeface="Calibri" panose="020F0502020204030204" pitchFamily="34" charset="0"/>
              </a:rPr>
              <a:t>before the foundation of the world</a:t>
            </a:r>
            <a:r>
              <a:rPr lang="en-US" sz="3200" i="1" dirty="0">
                <a:effectLst/>
                <a:latin typeface="Calibri" panose="020F0502020204030204" pitchFamily="34" charset="0"/>
                <a:ea typeface="Calibri" panose="020F0502020204030204" pitchFamily="34" charset="0"/>
                <a:cs typeface="Calibri" panose="020F0502020204030204" pitchFamily="34" charset="0"/>
              </a:rPr>
              <a:t>, that we would be holy and blameless before Him.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Ephesians 1:11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also we have obtained an inheritance, </a:t>
            </a:r>
            <a:r>
              <a:rPr lang="en-US" sz="3200" i="1" u="sng" dirty="0">
                <a:effectLst/>
                <a:latin typeface="Calibri" panose="020F0502020204030204" pitchFamily="34" charset="0"/>
                <a:ea typeface="Calibri" panose="020F0502020204030204" pitchFamily="34" charset="0"/>
                <a:cs typeface="Calibri" panose="020F0502020204030204" pitchFamily="34" charset="0"/>
              </a:rPr>
              <a:t>having been predestined</a:t>
            </a:r>
            <a:r>
              <a:rPr lang="en-US" sz="3200" i="1" dirty="0">
                <a:effectLst/>
                <a:latin typeface="Calibri" panose="020F0502020204030204" pitchFamily="34" charset="0"/>
                <a:ea typeface="Calibri" panose="020F0502020204030204" pitchFamily="34" charset="0"/>
                <a:cs typeface="Calibri" panose="020F0502020204030204" pitchFamily="34" charset="0"/>
              </a:rPr>
              <a:t> according to His purpose who works all things after the counsel of His will…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0687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William Barclay</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1938992"/>
          </a:xfrm>
          <a:prstGeom prst="rect">
            <a:avLst/>
          </a:prstGeom>
          <a:noFill/>
          <a:ln>
            <a:noFill/>
          </a:ln>
        </p:spPr>
        <p:txBody>
          <a:bodyPr wrap="square" rtlCol="0">
            <a:spAutoFit/>
          </a:bodyPr>
          <a:lstStyle/>
          <a:p>
            <a:pPr marL="0" marR="0" algn="just">
              <a:spcBef>
                <a:spcPts val="0"/>
              </a:spcBef>
              <a:spcAft>
                <a:spcPts val="0"/>
              </a:spcAft>
            </a:pPr>
            <a:r>
              <a:rPr lang="en-US" sz="4000" dirty="0">
                <a:effectLst/>
                <a:latin typeface="Arial" panose="020B0604020202020204" pitchFamily="34" charset="0"/>
                <a:ea typeface="Times New Roman" panose="02020603050405020304" pitchFamily="18" charset="0"/>
                <a:cs typeface="Arial" panose="020B0604020202020204" pitchFamily="34" charset="0"/>
              </a:rPr>
              <a:t>The Christian gospel does not in the first place offer men an intellectual creed or a moral code; it offers them life, the very life of God.</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1032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70386"/>
            <a:ext cx="9144000" cy="1655762"/>
          </a:xfrm>
        </p:spPr>
        <p:txBody>
          <a:bodyPr>
            <a:normAutofit/>
          </a:bodyPr>
          <a:lstStyle/>
          <a:p>
            <a:r>
              <a:rPr lang="en-US" sz="2800" dirty="0">
                <a:latin typeface="Agency FB" panose="020B0503020202020204" pitchFamily="34" charset="0"/>
              </a:rPr>
              <a:t>Right Doctrine – Right Living</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Right Doctrine – Right Living</a:t>
            </a:r>
          </a:p>
        </p:txBody>
      </p:sp>
      <p:sp>
        <p:nvSpPr>
          <p:cNvPr id="4" name="TextBox 3">
            <a:extLst>
              <a:ext uri="{FF2B5EF4-FFF2-40B4-BE49-F238E27FC236}">
                <a16:creationId xmlns:a16="http://schemas.microsoft.com/office/drawing/2014/main" id="{E608B9D8-1865-4B62-B899-A104A5E7156F}"/>
              </a:ext>
            </a:extLst>
          </p:cNvPr>
          <p:cNvSpPr txBox="1"/>
          <p:nvPr/>
        </p:nvSpPr>
        <p:spPr>
          <a:xfrm>
            <a:off x="250520" y="1260107"/>
            <a:ext cx="11661731" cy="1077218"/>
          </a:xfrm>
          <a:prstGeom prst="rect">
            <a:avLst/>
          </a:prstGeom>
          <a:noFill/>
          <a:ln>
            <a:noFill/>
          </a:ln>
        </p:spPr>
        <p:txBody>
          <a:bodyPr wrap="square" rtlCol="0">
            <a:spAutoFit/>
          </a:bodyPr>
          <a:lstStyle/>
          <a:p>
            <a:pPr marL="571500" lvl="0" indent="-571500" algn="just">
              <a:buAutoNum type="romanUcPeriod"/>
            </a:pPr>
            <a:r>
              <a:rPr lang="en-US" sz="3200" b="1" dirty="0">
                <a:latin typeface="Avenir Next LT Pro" panose="020B0504020202020204" pitchFamily="34" charset="0"/>
              </a:rPr>
              <a:t>Living godly in the present age requires being saved by the grace of God.</a:t>
            </a:r>
          </a:p>
        </p:txBody>
      </p:sp>
      <p:sp>
        <p:nvSpPr>
          <p:cNvPr id="5" name="TextBox 4">
            <a:extLst>
              <a:ext uri="{FF2B5EF4-FFF2-40B4-BE49-F238E27FC236}">
                <a16:creationId xmlns:a16="http://schemas.microsoft.com/office/drawing/2014/main" id="{D7D5A48A-42BF-4610-AB65-8261FBB59120}"/>
              </a:ext>
            </a:extLst>
          </p:cNvPr>
          <p:cNvSpPr txBox="1"/>
          <p:nvPr/>
        </p:nvSpPr>
        <p:spPr>
          <a:xfrm>
            <a:off x="263438" y="2388900"/>
            <a:ext cx="11661731" cy="4524315"/>
          </a:xfrm>
          <a:prstGeom prst="rect">
            <a:avLst/>
          </a:prstGeom>
          <a:noFill/>
          <a:ln>
            <a:noFill/>
          </a:ln>
        </p:spPr>
        <p:txBody>
          <a:bodyPr wrap="square" rtlCol="0">
            <a:spAutoFit/>
          </a:bodyPr>
          <a:lstStyle/>
          <a:p>
            <a:pPr marL="514350" lvl="0" indent="-514350" algn="just">
              <a:buAutoNum type="alphaUcPeriod"/>
            </a:pPr>
            <a:r>
              <a:rPr lang="en-US" sz="3200" dirty="0">
                <a:latin typeface="Avenir Next LT Pro" panose="020B0504020202020204" pitchFamily="34" charset="0"/>
              </a:rPr>
              <a:t>Salvation is from the Lord; not from men (1-2)</a:t>
            </a:r>
          </a:p>
          <a:p>
            <a:pPr marL="514350" lvl="0" indent="-514350" algn="just">
              <a:buAutoNum type="alphaUcPeriod"/>
            </a:pPr>
            <a:r>
              <a:rPr lang="en-US" sz="3200" dirty="0">
                <a:latin typeface="Avenir Next LT Pro" panose="020B0504020202020204" pitchFamily="34" charset="0"/>
              </a:rPr>
              <a:t>Salvation is “heard” through the proclamation of the gospel (3)</a:t>
            </a:r>
          </a:p>
          <a:p>
            <a:pPr marL="1428750" lvl="2" indent="-514350" algn="just">
              <a:buAutoNum type="arabicPeriod"/>
            </a:pPr>
            <a:r>
              <a:rPr lang="en-US" sz="3200" dirty="0">
                <a:latin typeface="Avenir Next LT Pro" panose="020B0504020202020204" pitchFamily="34" charset="0"/>
              </a:rPr>
              <a:t>The proclamation</a:t>
            </a:r>
          </a:p>
          <a:p>
            <a:pPr marL="1428750" lvl="2" indent="-514350" algn="just">
              <a:buAutoNum type="arabicPeriod"/>
            </a:pPr>
            <a:r>
              <a:rPr lang="en-US" sz="3200" dirty="0">
                <a:latin typeface="Avenir Next LT Pro" panose="020B0504020202020204" pitchFamily="34" charset="0"/>
              </a:rPr>
              <a:t>The promise</a:t>
            </a:r>
          </a:p>
          <a:p>
            <a:pPr marL="1885950" lvl="3" indent="-514350" algn="just">
              <a:buAutoNum type="arabicPeriod"/>
            </a:pPr>
            <a:r>
              <a:rPr lang="en-US" sz="2800" i="1" dirty="0">
                <a:latin typeface="Avenir Next LT Pro" panose="020B0504020202020204" pitchFamily="34" charset="0"/>
              </a:rPr>
              <a:t>Acts 13:48</a:t>
            </a:r>
          </a:p>
          <a:p>
            <a:pPr marL="1885950" lvl="3" indent="-514350" algn="just">
              <a:buAutoNum type="arabicPeriod"/>
            </a:pPr>
            <a:r>
              <a:rPr lang="en-US" sz="2800" i="1" dirty="0">
                <a:latin typeface="Avenir Next LT Pro" panose="020B0504020202020204" pitchFamily="34" charset="0"/>
              </a:rPr>
              <a:t>John 6:37-40</a:t>
            </a:r>
          </a:p>
          <a:p>
            <a:pPr lvl="0" algn="just"/>
            <a:endParaRPr lang="en-US" sz="3200" dirty="0">
              <a:latin typeface="Avenir Next LT Pro" panose="020B0504020202020204" pitchFamily="34" charset="0"/>
            </a:endParaRPr>
          </a:p>
          <a:p>
            <a:pPr lvl="0" algn="just"/>
            <a:endParaRPr lang="en-US" sz="3200" dirty="0">
              <a:latin typeface="Avenir Next LT Pro" panose="020B0504020202020204" pitchFamily="34" charset="0"/>
            </a:endParaRPr>
          </a:p>
        </p:txBody>
      </p:sp>
    </p:spTree>
    <p:extLst>
      <p:ext uri="{BB962C8B-B14F-4D97-AF65-F5344CB8AC3E}">
        <p14:creationId xmlns:p14="http://schemas.microsoft.com/office/powerpoint/2010/main" val="1955241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3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3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3000"/>
                                        <p:tgtEl>
                                          <p:spTgt spid="5">
                                            <p:txEl>
                                              <p:pRg st="3" end="3"/>
                                            </p:txEl>
                                          </p:spTgt>
                                        </p:tgtEl>
                                      </p:cBhvr>
                                    </p:animEffect>
                                  </p:childTnLst>
                                </p:cTn>
                              </p:par>
                            </p:childTnLst>
                          </p:cTn>
                        </p:par>
                        <p:par>
                          <p:cTn id="18" fill="hold">
                            <p:stCondLst>
                              <p:cond delay="3000"/>
                            </p:stCondLst>
                            <p:childTnLst>
                              <p:par>
                                <p:cTn id="19" presetID="10" presetClass="entr" presetSubtype="0" fill="hold" grpId="0" nodeType="afterEffect">
                                  <p:stCondLst>
                                    <p:cond delay="50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3000"/>
                                        <p:tgtEl>
                                          <p:spTgt spid="5">
                                            <p:txEl>
                                              <p:pRg st="4" end="4"/>
                                            </p:txEl>
                                          </p:spTgt>
                                        </p:tgtEl>
                                      </p:cBhvr>
                                    </p:animEffect>
                                  </p:childTnLst>
                                </p:cTn>
                              </p:par>
                            </p:childTnLst>
                          </p:cTn>
                        </p:par>
                        <p:par>
                          <p:cTn id="22" fill="hold">
                            <p:stCondLst>
                              <p:cond delay="6500"/>
                            </p:stCondLst>
                            <p:childTnLst>
                              <p:par>
                                <p:cTn id="23" presetID="10" presetClass="entr" presetSubtype="0" fill="hold" grpId="0" nodeType="afterEffect">
                                  <p:stCondLst>
                                    <p:cond delay="50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3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b="1" dirty="0">
                <a:latin typeface="Avenir Next LT Pro" panose="020B0504020202020204" pitchFamily="34" charset="0"/>
              </a:rPr>
              <a:t>Romans 3:10-18</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5509200"/>
          </a:xfrm>
          <a:prstGeom prst="rect">
            <a:avLst/>
          </a:prstGeom>
          <a:noFill/>
          <a:ln>
            <a:noFill/>
          </a:ln>
        </p:spPr>
        <p:txBody>
          <a:bodyPr wrap="square" rtlCol="0">
            <a:spAutoFit/>
          </a:bodyPr>
          <a:lstStyle/>
          <a:p>
            <a:pPr marL="0" marR="0" algn="just">
              <a:spcBef>
                <a:spcPts val="0"/>
              </a:spcBef>
              <a:spcAft>
                <a:spcPts val="0"/>
              </a:spcAft>
            </a:pPr>
            <a:r>
              <a:rPr lang="en-US" sz="3200" i="1" dirty="0">
                <a:effectLst/>
                <a:latin typeface="Calibri" panose="020F0502020204030204" pitchFamily="34" charset="0"/>
                <a:ea typeface="Calibri" panose="020F0502020204030204" pitchFamily="34" charset="0"/>
                <a:cs typeface="Calibri" panose="020F0502020204030204" pitchFamily="34" charset="0"/>
              </a:rPr>
              <a:t>10 as it is written, "THERE IS NONE RIGHTEOUS, NOT EVEN ONE; 11 THERE IS NONE WHO UNDERSTANDS, THERE IS NONE WHO SEEKS FOR GOD; 12 ALL HAVE TURNED ASIDE, TOGETHER THEY HAVE BECOME USELESS; THERE IS NONE WHO DOES GOOD, THERE IS NOT EVEN ONE." 13 "THEIR THROAT IS AN OPEN GRAVE, WITH THEIR TONGUES THEY KEEP DECEIVING," "THE POISON OF ASPS IS UNDER THEIR LIPS"; 14 "WHOSE MOUTH IS FULL OF CURSING AND BITTERNESS"; 15 "THEIR FEET ARE SWIFT TO SHED BLOOD, 16 DESTRUCTION AND MISERY ARE IN THEIR PATHS, 17 AND THE PATH OF PEACE THEY HAVE NOT KNOWN." 18 "THERE IS NO FEAR OF GOD BEFORE THEIR EYES."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6400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6098"/>
            <a:ext cx="9144000" cy="1655762"/>
          </a:xfrm>
        </p:spPr>
        <p:txBody>
          <a:bodyPr>
            <a:normAutofit/>
          </a:bodyPr>
          <a:lstStyle/>
          <a:p>
            <a:r>
              <a:rPr lang="en-US" sz="2800" dirty="0">
                <a:latin typeface="Agency FB" panose="020B0503020202020204" pitchFamily="34" charset="0"/>
              </a:rPr>
              <a:t>Right Doctrine – Right Living – Titus </a:t>
            </a:r>
          </a:p>
        </p:txBody>
      </p:sp>
      <p:sp>
        <p:nvSpPr>
          <p:cNvPr id="2" name="TextBox 1">
            <a:extLst>
              <a:ext uri="{FF2B5EF4-FFF2-40B4-BE49-F238E27FC236}">
                <a16:creationId xmlns:a16="http://schemas.microsoft.com/office/drawing/2014/main" id="{F75B297A-DDE0-4C5C-8AB4-BF625BBFCBDA}"/>
              </a:ext>
            </a:extLst>
          </p:cNvPr>
          <p:cNvSpPr txBox="1"/>
          <p:nvPr/>
        </p:nvSpPr>
        <p:spPr>
          <a:xfrm>
            <a:off x="250520" y="613776"/>
            <a:ext cx="11661731" cy="646331"/>
          </a:xfrm>
          <a:prstGeom prst="rect">
            <a:avLst/>
          </a:prstGeom>
          <a:noFill/>
          <a:ln>
            <a:solidFill>
              <a:schemeClr val="tx2"/>
            </a:solidFill>
          </a:ln>
        </p:spPr>
        <p:txBody>
          <a:bodyPr wrap="square" rtlCol="0">
            <a:spAutoFit/>
          </a:bodyPr>
          <a:lstStyle/>
          <a:p>
            <a:pPr algn="ctr"/>
            <a:r>
              <a:rPr lang="en-US" sz="3600" dirty="0">
                <a:latin typeface="Avenir Next LT Pro" panose="020B0504020202020204" pitchFamily="34" charset="0"/>
              </a:rPr>
              <a:t>Romans 8:6-8</a:t>
            </a:r>
          </a:p>
        </p:txBody>
      </p:sp>
      <p:sp>
        <p:nvSpPr>
          <p:cNvPr id="4" name="TextBox 3">
            <a:extLst>
              <a:ext uri="{FF2B5EF4-FFF2-40B4-BE49-F238E27FC236}">
                <a16:creationId xmlns:a16="http://schemas.microsoft.com/office/drawing/2014/main" id="{E608B9D8-1865-4B62-B899-A104A5E7156F}"/>
              </a:ext>
            </a:extLst>
          </p:cNvPr>
          <p:cNvSpPr txBox="1"/>
          <p:nvPr/>
        </p:nvSpPr>
        <p:spPr>
          <a:xfrm>
            <a:off x="265134" y="1279742"/>
            <a:ext cx="11661731" cy="2862322"/>
          </a:xfrm>
          <a:prstGeom prst="rect">
            <a:avLst/>
          </a:prstGeom>
          <a:noFill/>
          <a:ln>
            <a:noFill/>
          </a:ln>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cs typeface="Calibri" panose="020F0502020204030204" pitchFamily="34" charset="0"/>
              </a:rPr>
              <a:t>6 For the mind set on the flesh is death, but the mind set on the Spirit is life and peace, 7 because the mind set on the flesh is hostile toward God; for it does not subject itself to the law of God, </a:t>
            </a:r>
            <a:r>
              <a:rPr lang="en-US" sz="3600" i="1" u="sng" dirty="0">
                <a:effectLst/>
                <a:latin typeface="Calibri" panose="020F0502020204030204" pitchFamily="34" charset="0"/>
                <a:ea typeface="Times New Roman" panose="02020603050405020304" pitchFamily="18" charset="0"/>
                <a:cs typeface="Calibri" panose="020F0502020204030204" pitchFamily="34" charset="0"/>
              </a:rPr>
              <a:t>for it is not even able to do so</a:t>
            </a:r>
            <a:r>
              <a:rPr lang="en-US" sz="3600" i="1" dirty="0">
                <a:effectLst/>
                <a:latin typeface="Calibri" panose="020F0502020204030204" pitchFamily="34" charset="0"/>
                <a:ea typeface="Times New Roman" panose="02020603050405020304" pitchFamily="18" charset="0"/>
                <a:cs typeface="Calibri" panose="020F0502020204030204" pitchFamily="34" charset="0"/>
              </a:rPr>
              <a:t>, 8 and those who are in the flesh cannot please God.</a:t>
            </a:r>
            <a:endParaRPr lang="en-US" sz="36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1930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750">
        <p15:prstTrans prst="drap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6D8C60"/>
      </a:dk2>
      <a:lt2>
        <a:srgbClr val="B1D7A1"/>
      </a:lt2>
      <a:accent1>
        <a:srgbClr val="81B992"/>
      </a:accent1>
      <a:accent2>
        <a:srgbClr val="9ABC65"/>
      </a:accent2>
      <a:accent3>
        <a:srgbClr val="BDB564"/>
      </a:accent3>
      <a:accent4>
        <a:srgbClr val="BD8964"/>
      </a:accent4>
      <a:accent5>
        <a:srgbClr val="BD6466"/>
      </a:accent5>
      <a:accent6>
        <a:srgbClr val="64A4BD"/>
      </a:accent6>
      <a:hlink>
        <a:srgbClr val="8CCC71"/>
      </a:hlink>
      <a:folHlink>
        <a:srgbClr val="A4C795"/>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4539428D-6454-4FE6-B992-2D59F0AC2F89}"/>
    </a:ext>
  </a:extLst>
</a:theme>
</file>

<file path=ppt/theme/theme2.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EEE0F9-7BC9-4998-8617-7CC115AD97E2}">
  <ds:schemaRefs>
    <ds:schemaRef ds:uri="http://schemas.microsoft.com/sharepoint/v3/contenttype/forms"/>
  </ds:schemaRefs>
</ds:datastoreItem>
</file>

<file path=customXml/itemProps2.xml><?xml version="1.0" encoding="utf-8"?>
<ds:datastoreItem xmlns:ds="http://schemas.openxmlformats.org/officeDocument/2006/customXml" ds:itemID="{2A1BD8E5-A18E-435C-B431-90A6B59F4B6F}">
  <ds:schemaRef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4BEBB951-DE64-4CB8-9E1C-184A357AD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1525</TotalTime>
  <Words>833</Words>
  <Application>Microsoft Office PowerPoint</Application>
  <PresentationFormat>Widescreen</PresentationFormat>
  <Paragraphs>68</Paragraphs>
  <Slides>12</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Agency FB</vt:lpstr>
      <vt:lpstr>Arial</vt:lpstr>
      <vt:lpstr>Avenir Next LT Pro</vt:lpstr>
      <vt:lpstr>Bookman Old Style</vt:lpstr>
      <vt:lpstr>Calibri</vt:lpstr>
      <vt:lpstr>Rockwell</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8</cp:revision>
  <dcterms:created xsi:type="dcterms:W3CDTF">2020-08-29T16:37:12Z</dcterms:created>
  <dcterms:modified xsi:type="dcterms:W3CDTF">2020-09-05T13:55:09Z</dcterms:modified>
</cp:coreProperties>
</file>